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67" r:id="rId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50307-C7BD-4381-84AD-F64BA9C9A1E4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351FF-428D-441A-A806-94C2D2AF67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227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900CB609-3FFB-45F9-B025-AE55E74DCC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CF208E5-B1D4-47F4-9EB8-95AFBCB1106F}" type="slidenum">
              <a:rPr lang="ru-RU" altLang="ru-RU" b="0"/>
              <a:pPr eaLnBrk="1" hangingPunct="1"/>
              <a:t>2</a:t>
            </a:fld>
            <a:endParaRPr lang="ru-RU" altLang="ru-RU" b="0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4BF1C312-8898-46C7-8339-CD6BF9106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582FA48C-CB2B-4BF7-97E9-2F405E113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4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C5013-AC74-5C73-04A9-6AC2C0BCF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7BBC42-61AF-BE10-C0B2-5FBD7DB46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0E3FCB-934B-6952-E164-2376286B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410DE8-E7A3-56FE-4ECD-D4F65935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027FB9-7FE3-D74A-ACDA-F98C4721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369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FAE5D-91E2-439B-947D-F3FBC7D7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ACC2DD-5AFD-9963-4351-E90544D2C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3AA86F-EC75-8856-77AB-2950295C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6397CF-C415-0342-4A28-2FB5C75CC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F6CA88-3F10-C949-246D-E34BD1AF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56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2806962-7D11-0530-01F4-82DCCE37D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73B2BA-DF58-A469-86BA-0ED2DFA7E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A413E6-4C3C-7A13-7E2B-922154DB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461F99-B76F-5D94-CFBC-EBDD59BA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BBB9B6-5EA8-88C2-F6E3-CE3AAFF5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6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2D801-647F-73D5-E9F2-7C13643C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EDA5AB-6541-5491-187D-C3AC81693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05E4F4-A0D4-6922-A7DD-7BBC04A3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82C6C3-1CA1-1E8D-35A4-6C571248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1DDD80-1807-01A2-C627-F54ECCFE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27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A2091E-48A4-1943-8C38-B74E9E06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354B04-65F8-15D9-7E16-524153A41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80554C-D64E-3AF2-0F42-45F70E18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3C2B5-9D79-BC52-23FF-A1BB7626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2112FD-5955-4DFF-0264-1673DD98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673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01D41-3523-CBAE-2A07-9FF9B674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85C0F6-F978-C6D2-91CF-8A0737ADB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9FA160F-29CD-DFD5-1201-6B8BD1CA9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5E8210-F440-1BE2-267D-A8712898F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362E6C-F32C-2F71-3B1D-7BE07707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040900-89EB-9905-E9D1-17D21313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865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FD296-2C99-0076-947E-1086A496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B8FCA6-A9F9-7693-175C-A74BA1F04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E3D61D-FFB7-E970-33E5-FF2E140FB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38F9705-2676-B379-5A26-05E145EE5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5BFD8F-248F-A25E-408C-48A2F72A1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82DE70-2973-D3E7-CCD8-B3800D63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939850D-FC7D-C6CF-D54B-FEF070C1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B739B07-894A-C496-1B92-02B947BB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21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FB3A8F-EF01-B01D-E502-8ABB6C70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62414C-D66E-373D-E8DB-BD2E3FCB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F26C59-D82C-9DFA-9EF4-3F870B97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DC1B99-DB64-01F2-647E-C0FD0EE1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09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591290-6A56-189A-D7C0-D2EA7E39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0D4CA0-38F2-5FE7-617C-0A643A17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1527DE-808E-81E8-1C48-1E7BEE0D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18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4A6C6-2F6B-660A-D0ED-5E258C99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3EF08A-BAAC-BCE9-4849-92603A31A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12A5CB-2CEB-A57D-8FE7-1D901A670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80FA95-65E5-94C0-EAAB-DDCD0593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A53812-A162-4662-DAA7-0B4E608D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20E99B-8743-910B-D7B3-7B6A6C20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82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DE8E8-9397-5261-AC51-67D6E341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7481F27-FCB2-0C1A-EF2C-E5270462F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BBBC55-FC3B-AEF1-8BD4-568C95205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13C3A2-9736-4D69-A86B-A33CA1B6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E4B1EC-269F-778D-7FDA-19CCC9C8B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B82753-6C66-2E7E-B766-6FE5D179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67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6339F-9E9A-C806-ED78-0EEA307F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53916A-3B5E-42D0-160C-D719285C5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7CD5C0-9A12-1074-BAD5-7EC2A626B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427B5-63EB-4686-B344-793F48BF630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A72087-21FE-5AAE-2499-987862A99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14BADB-4546-6990-8CC9-C331A873F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8F3D2-E8DF-42A6-9418-BE24FEB2E9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06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2652D9-F738-F623-3D35-A6464543F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" y="0"/>
            <a:ext cx="1216933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D6790D-57F9-8927-90D7-230710B9C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123123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1826D4-DA21-4085-CD55-0C12EBF74F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123123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00933BF-A44F-E5FB-B193-C85EFB4D229C}"/>
              </a:ext>
            </a:extLst>
          </p:cNvPr>
          <p:cNvSpPr/>
          <p:nvPr/>
        </p:nvSpPr>
        <p:spPr>
          <a:xfrm>
            <a:off x="1931085" y="604838"/>
            <a:ext cx="2501900" cy="1397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asdasdasdsasdasdasdasdasdasdasdasdasdasdasdasdasdasdasdasdasdasdasdasdasdasdasdasdasdasdasdasasdasdasdasd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332B4-0447-C079-0081-432696D9B20B}"/>
              </a:ext>
            </a:extLst>
          </p:cNvPr>
          <p:cNvSpPr txBox="1"/>
          <p:nvPr/>
        </p:nvSpPr>
        <p:spPr>
          <a:xfrm>
            <a:off x="2283749" y="2386568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9B7C6"/>
                </a:solidFill>
                <a:effectLst/>
                <a:latin typeface="JetBrains Mono"/>
              </a:rPr>
              <a:t>graphics</a:t>
            </a:r>
          </a:p>
        </p:txBody>
      </p:sp>
    </p:spTree>
    <p:extLst>
      <p:ext uri="{BB962C8B-B14F-4D97-AF65-F5344CB8AC3E}">
        <p14:creationId xmlns:p14="http://schemas.microsoft.com/office/powerpoint/2010/main" val="344228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3">
            <a:extLst>
              <a:ext uri="{FF2B5EF4-FFF2-40B4-BE49-F238E27FC236}">
                <a16:creationId xmlns:a16="http://schemas.microsoft.com/office/drawing/2014/main" id="{3BDB37F2-D984-4956-BDD3-E8A6A6BF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1F3465-A267-45FC-B692-6618E6E231B9}" type="slidenum">
              <a:rPr lang="ru-RU" altLang="ru-RU" b="0"/>
              <a:pPr eaLnBrk="1" hangingPunct="1"/>
              <a:t>2</a:t>
            </a:fld>
            <a:endParaRPr lang="ru-RU" altLang="ru-RU" b="0"/>
          </a:p>
        </p:txBody>
      </p:sp>
      <p:sp>
        <p:nvSpPr>
          <p:cNvPr id="15363" name="Line 2">
            <a:extLst>
              <a:ext uri="{FF2B5EF4-FFF2-40B4-BE49-F238E27FC236}">
                <a16:creationId xmlns:a16="http://schemas.microsoft.com/office/drawing/2014/main" id="{ED998407-71DC-43FA-8CE1-6674708C4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C97A521F-0291-4BC4-A722-469C947B6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188914"/>
            <a:ext cx="8140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u-RU" altLang="ru-RU" sz="3000"/>
              <a:t>Максимальный элемент</a:t>
            </a:r>
          </a:p>
        </p:txBody>
      </p:sp>
      <p:sp>
        <p:nvSpPr>
          <p:cNvPr id="382980" name="Rectangle 4">
            <a:extLst>
              <a:ext uri="{FF2B5EF4-FFF2-40B4-BE49-F238E27FC236}">
                <a16:creationId xmlns:a16="http://schemas.microsoft.com/office/drawing/2014/main" id="{D10F98C8-2E1F-40B4-95F3-64BAADC04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9775" y="1493838"/>
            <a:ext cx="8459788" cy="29892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miter lim="800000"/>
            <a:headEnd/>
            <a:tailEnd type="none" w="lg" len="lg"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000" tIns="46800" rIns="90000" bIns="46800"/>
          <a:lstStyle/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max = A[0]; 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 пока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A[0]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– максимальный </a:t>
            </a:r>
            <a:endParaRPr lang="en-US" sz="2400" dirty="0">
              <a:solidFill>
                <a:srgbClr val="3333FF"/>
              </a:solidFill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 err="1">
                <a:latin typeface="Courier New" pitchFamily="49" charset="0"/>
              </a:rPr>
              <a:t>iMax</a:t>
            </a:r>
            <a:r>
              <a:rPr lang="en-US" sz="2400" dirty="0">
                <a:latin typeface="Courier New" pitchFamily="49" charset="0"/>
              </a:rPr>
              <a:t> = </a:t>
            </a:r>
            <a:r>
              <a:rPr lang="ru-RU" sz="2400" dirty="0">
                <a:latin typeface="Courier New" pitchFamily="49" charset="0"/>
              </a:rPr>
              <a:t>0</a:t>
            </a:r>
            <a:r>
              <a:rPr lang="en-US" sz="2400" dirty="0">
                <a:latin typeface="Courier New" pitchFamily="49" charset="0"/>
              </a:rPr>
              <a:t>;</a:t>
            </a:r>
            <a:endParaRPr lang="ru-RU" sz="2400" dirty="0"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for</a:t>
            </a:r>
            <a:r>
              <a:rPr lang="en-US" sz="2400" dirty="0">
                <a:latin typeface="Arial" charset="0"/>
              </a:rPr>
              <a:t> </a:t>
            </a:r>
            <a:r>
              <a:rPr lang="ru-RU" sz="2400" dirty="0">
                <a:latin typeface="Courier New" pitchFamily="49" charset="0"/>
              </a:rPr>
              <a:t>(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=</a:t>
            </a:r>
            <a:r>
              <a:rPr lang="ru-RU" sz="2400" dirty="0">
                <a:latin typeface="Courier New" pitchFamily="49" charset="0"/>
              </a:rPr>
              <a:t>1</a:t>
            </a:r>
            <a:r>
              <a:rPr lang="en-US" sz="2400" dirty="0">
                <a:latin typeface="Courier New" pitchFamily="49" charset="0"/>
              </a:rPr>
              <a:t>; 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&lt;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N; 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++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)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 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проверяем остальные</a:t>
            </a:r>
            <a:endParaRPr lang="en-US" sz="2400" dirty="0"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  if (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A[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] &gt;  max   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) { 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 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нашли новый</a:t>
            </a:r>
            <a:endParaRPr lang="en-US" sz="2400" dirty="0"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    max = A[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];          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 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запомнить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A[</a:t>
            </a:r>
            <a:r>
              <a:rPr lang="en-US" sz="2400" dirty="0" err="1">
                <a:solidFill>
                  <a:srgbClr val="3333FF"/>
                </a:solidFill>
                <a:latin typeface="Courier New" pitchFamily="49" charset="0"/>
              </a:rPr>
              <a:t>i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] </a:t>
            </a:r>
            <a:endParaRPr lang="en-US" sz="2400" dirty="0"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    </a:t>
            </a:r>
            <a:r>
              <a:rPr lang="en-US" sz="2400" dirty="0" err="1">
                <a:latin typeface="Courier New" pitchFamily="49" charset="0"/>
              </a:rPr>
              <a:t>iMax</a:t>
            </a:r>
            <a:r>
              <a:rPr lang="en-US" sz="2400" dirty="0">
                <a:latin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; </a:t>
            </a:r>
            <a:r>
              <a:rPr lang="ru-RU" sz="2400" dirty="0">
                <a:latin typeface="Courier New" pitchFamily="49" charset="0"/>
              </a:rPr>
              <a:t>    </a:t>
            </a:r>
            <a:r>
              <a:rPr lang="en-US" sz="2400" dirty="0">
                <a:latin typeface="Courier New" pitchFamily="49" charset="0"/>
              </a:rPr>
              <a:t>       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 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запомнить </a:t>
            </a:r>
            <a:r>
              <a:rPr lang="en-US" sz="2400" dirty="0" err="1">
                <a:solidFill>
                  <a:srgbClr val="3333FF"/>
                </a:solidFill>
                <a:latin typeface="Courier New" pitchFamily="49" charset="0"/>
              </a:rPr>
              <a:t>i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 </a:t>
            </a: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    }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382981" name="Text Box 5">
            <a:extLst>
              <a:ext uri="{FF2B5EF4-FFF2-40B4-BE49-F238E27FC236}">
                <a16:creationId xmlns:a16="http://schemas.microsoft.com/office/drawing/2014/main" id="{A49A3833-F877-4570-B2F6-5F5A3B576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942975"/>
            <a:ext cx="842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6213" indent="-1762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400">
                <a:solidFill>
                  <a:srgbClr val="3333FF"/>
                </a:solidFill>
              </a:rPr>
              <a:t>Дополнение: </a:t>
            </a:r>
            <a:r>
              <a:rPr lang="ru-RU" altLang="ru-RU" sz="2400" b="0"/>
              <a:t>как найти номер максимального элемента?</a:t>
            </a:r>
          </a:p>
        </p:txBody>
      </p:sp>
      <p:sp>
        <p:nvSpPr>
          <p:cNvPr id="382986" name="Text Box 10">
            <a:extLst>
              <a:ext uri="{FF2B5EF4-FFF2-40B4-BE49-F238E27FC236}">
                <a16:creationId xmlns:a16="http://schemas.microsoft.com/office/drawing/2014/main" id="{C421D07A-45A9-40A8-91A9-9D112B1CF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3" y="5357813"/>
            <a:ext cx="8221662" cy="12001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2400" dirty="0">
                <a:latin typeface="Arial" charset="0"/>
              </a:rPr>
              <a:t>По номеру элемента </a:t>
            </a:r>
            <a:r>
              <a:rPr lang="en-US" sz="2400" dirty="0" err="1">
                <a:latin typeface="Courier New" pitchFamily="49" charset="0"/>
              </a:rPr>
              <a:t>iMax</a:t>
            </a:r>
            <a:r>
              <a:rPr lang="en-US" sz="2400" dirty="0">
                <a:latin typeface="Arial" charset="0"/>
              </a:rPr>
              <a:t> </a:t>
            </a:r>
            <a:r>
              <a:rPr lang="ru-RU" sz="2400" dirty="0">
                <a:latin typeface="Arial" charset="0"/>
              </a:rPr>
              <a:t>всегда можно найти его значение </a:t>
            </a:r>
            <a:r>
              <a:rPr lang="en-US" sz="2400" dirty="0">
                <a:latin typeface="Courier New" pitchFamily="49" charset="0"/>
              </a:rPr>
              <a:t>A[</a:t>
            </a:r>
            <a:r>
              <a:rPr lang="en-US" sz="2400" dirty="0" err="1">
                <a:latin typeface="Courier New" pitchFamily="49" charset="0"/>
              </a:rPr>
              <a:t>iMax</a:t>
            </a:r>
            <a:r>
              <a:rPr lang="en-US" sz="2400" dirty="0">
                <a:latin typeface="Courier New" pitchFamily="49" charset="0"/>
              </a:rPr>
              <a:t>]</a:t>
            </a:r>
            <a:r>
              <a:rPr lang="en-US" sz="2400" dirty="0">
                <a:latin typeface="Arial" charset="0"/>
              </a:rPr>
              <a:t>. </a:t>
            </a:r>
            <a:r>
              <a:rPr lang="ru-RU" sz="2400" dirty="0">
                <a:latin typeface="Arial" charset="0"/>
              </a:rPr>
              <a:t>Поэтому везде меняем </a:t>
            </a:r>
            <a:r>
              <a:rPr lang="en-US" sz="2400" dirty="0">
                <a:latin typeface="Courier New" pitchFamily="49" charset="0"/>
              </a:rPr>
              <a:t>max</a:t>
            </a:r>
            <a:r>
              <a:rPr lang="en-US" sz="2400" dirty="0">
                <a:latin typeface="Arial" charset="0"/>
              </a:rPr>
              <a:t> </a:t>
            </a:r>
            <a:r>
              <a:rPr lang="ru-RU" sz="2400" dirty="0">
                <a:latin typeface="Arial" charset="0"/>
              </a:rPr>
              <a:t>на </a:t>
            </a:r>
            <a:r>
              <a:rPr lang="en-US" sz="2400" dirty="0">
                <a:latin typeface="Courier New" pitchFamily="49" charset="0"/>
              </a:rPr>
              <a:t>A[</a:t>
            </a:r>
            <a:r>
              <a:rPr lang="en-US" sz="2400" dirty="0" err="1">
                <a:latin typeface="Courier New" pitchFamily="49" charset="0"/>
              </a:rPr>
              <a:t>iMax</a:t>
            </a:r>
            <a:r>
              <a:rPr lang="en-US" sz="2400" dirty="0">
                <a:latin typeface="Courier New" pitchFamily="49" charset="0"/>
              </a:rPr>
              <a:t>]</a:t>
            </a:r>
            <a:r>
              <a:rPr lang="en-US" sz="2400" dirty="0">
                <a:latin typeface="Arial" charset="0"/>
              </a:rPr>
              <a:t> </a:t>
            </a:r>
            <a:r>
              <a:rPr lang="ru-RU" sz="2400" dirty="0">
                <a:latin typeface="Arial" charset="0"/>
              </a:rPr>
              <a:t>и убираем переменную </a:t>
            </a:r>
            <a:r>
              <a:rPr lang="en-US" sz="2400" dirty="0">
                <a:latin typeface="Courier New" pitchFamily="49" charset="0"/>
              </a:rPr>
              <a:t>max</a:t>
            </a:r>
            <a:r>
              <a:rPr lang="en-US" sz="2400" dirty="0">
                <a:latin typeface="Arial" charset="0"/>
              </a:rPr>
              <a:t>.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64EA09F9-D217-4309-937E-41DCF4D2C797}"/>
              </a:ext>
            </a:extLst>
          </p:cNvPr>
          <p:cNvGrpSpPr>
            <a:grpSpLocks/>
          </p:cNvGrpSpPr>
          <p:nvPr/>
        </p:nvGrpSpPr>
        <p:grpSpPr bwMode="auto">
          <a:xfrm>
            <a:off x="2043113" y="1560644"/>
            <a:ext cx="2176462" cy="296863"/>
            <a:chOff x="1218" y="2544"/>
            <a:chExt cx="906" cy="293"/>
          </a:xfrm>
        </p:grpSpPr>
        <p:sp>
          <p:nvSpPr>
            <p:cNvPr id="15374" name="AutoShape 12">
              <a:extLst>
                <a:ext uri="{FF2B5EF4-FFF2-40B4-BE49-F238E27FC236}">
                  <a16:creationId xmlns:a16="http://schemas.microsoft.com/office/drawing/2014/main" id="{FFEA5B39-5252-4971-8D2E-FDAFB563F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" y="2544"/>
              <a:ext cx="906" cy="293"/>
            </a:xfrm>
            <a:prstGeom prst="roundRect">
              <a:avLst>
                <a:gd name="adj" fmla="val 16667"/>
              </a:avLst>
            </a:prstGeom>
            <a:solidFill>
              <a:srgbClr val="EAEAEA"/>
            </a:solidFill>
            <a:ln w="19050">
              <a:solidFill>
                <a:srgbClr val="EAEAEA"/>
              </a:solidFill>
              <a:round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ru-RU" altLang="ru-RU"/>
            </a:p>
          </p:txBody>
        </p:sp>
        <p:sp>
          <p:nvSpPr>
            <p:cNvPr id="15375" name="Line 13">
              <a:extLst>
                <a:ext uri="{FF2B5EF4-FFF2-40B4-BE49-F238E27FC236}">
                  <a16:creationId xmlns:a16="http://schemas.microsoft.com/office/drawing/2014/main" id="{41CA51F2-EA08-4FAB-A91E-81F794ECBD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9" y="2558"/>
              <a:ext cx="882" cy="262"/>
            </a:xfrm>
            <a:prstGeom prst="line">
              <a:avLst/>
            </a:prstGeom>
            <a:noFill/>
            <a:ln w="19050">
              <a:solidFill>
                <a:srgbClr val="EAEAEA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ru-RU"/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90313C12-C1F2-4EF3-863B-96431C9044C8}"/>
              </a:ext>
            </a:extLst>
          </p:cNvPr>
          <p:cNvGrpSpPr>
            <a:grpSpLocks/>
          </p:cNvGrpSpPr>
          <p:nvPr/>
        </p:nvGrpSpPr>
        <p:grpSpPr bwMode="auto">
          <a:xfrm>
            <a:off x="2725997" y="3280568"/>
            <a:ext cx="2235200" cy="296863"/>
            <a:chOff x="1218" y="2544"/>
            <a:chExt cx="906" cy="293"/>
          </a:xfrm>
        </p:grpSpPr>
        <p:sp>
          <p:nvSpPr>
            <p:cNvPr id="15372" name="AutoShape 16">
              <a:extLst>
                <a:ext uri="{FF2B5EF4-FFF2-40B4-BE49-F238E27FC236}">
                  <a16:creationId xmlns:a16="http://schemas.microsoft.com/office/drawing/2014/main" id="{8CF7FB03-24CF-4DBD-9267-37B6CBE58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" y="2544"/>
              <a:ext cx="906" cy="293"/>
            </a:xfrm>
            <a:prstGeom prst="roundRect">
              <a:avLst>
                <a:gd name="adj" fmla="val 16667"/>
              </a:avLst>
            </a:prstGeom>
            <a:solidFill>
              <a:srgbClr val="EAEAEA"/>
            </a:solidFill>
            <a:ln w="19050">
              <a:solidFill>
                <a:srgbClr val="EAEAEA"/>
              </a:solidFill>
              <a:round/>
              <a:headEnd/>
              <a:tailEnd type="none" w="lg" len="lg"/>
            </a:ln>
          </p:spPr>
          <p:txBody>
            <a:bodyPr wrap="none" lIns="90000" tIns="46800" rIns="90000" bIns="46800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ru-RU" altLang="ru-RU"/>
            </a:p>
          </p:txBody>
        </p:sp>
        <p:sp>
          <p:nvSpPr>
            <p:cNvPr id="15373" name="Line 17">
              <a:extLst>
                <a:ext uri="{FF2B5EF4-FFF2-40B4-BE49-F238E27FC236}">
                  <a16:creationId xmlns:a16="http://schemas.microsoft.com/office/drawing/2014/main" id="{1E2E253F-7428-43B2-9375-8D4B75B6DC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9" y="2558"/>
              <a:ext cx="882" cy="262"/>
            </a:xfrm>
            <a:prstGeom prst="line">
              <a:avLst/>
            </a:prstGeom>
            <a:noFill/>
            <a:ln w="19050">
              <a:solidFill>
                <a:srgbClr val="EAEAEA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ru-RU"/>
            </a:p>
          </p:txBody>
        </p:sp>
      </p:grpSp>
      <p:sp>
        <p:nvSpPr>
          <p:cNvPr id="382994" name="AutoShape 18">
            <a:extLst>
              <a:ext uri="{FF2B5EF4-FFF2-40B4-BE49-F238E27FC236}">
                <a16:creationId xmlns:a16="http://schemas.microsoft.com/office/drawing/2014/main" id="{0F383C5C-BABB-4D3F-AC87-A6C785A1D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4" y="2851150"/>
            <a:ext cx="1374775" cy="279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 type="none" w="lg" len="lg"/>
          </a:ln>
        </p:spPr>
        <p:txBody>
          <a:bodyPr wrap="none" lIns="18000" tIns="46800" rIns="0" bIns="468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2400">
                <a:latin typeface="Courier New" panose="02070309020205020404" pitchFamily="49" charset="0"/>
              </a:rPr>
              <a:t>A[iMax]</a:t>
            </a:r>
            <a:endParaRPr lang="ru-RU" altLang="ru-RU" sz="2400">
              <a:latin typeface="Courier New" panose="02070309020205020404" pitchFamily="49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CEEEC0A-9B55-B3FA-1732-6D8F515D7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899" y="1493838"/>
            <a:ext cx="8459788" cy="29892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miter lim="800000"/>
            <a:headEnd/>
            <a:tailEnd type="none" w="lg" len="lg"/>
          </a:ln>
          <a:effectLst>
            <a:outerShdw dist="35921" dir="2700000" algn="ctr" rotWithShape="0">
              <a:schemeClr val="tx1"/>
            </a:outerShdw>
          </a:effectLst>
        </p:spPr>
        <p:txBody>
          <a:bodyPr lIns="90000" tIns="46800" rIns="90000" bIns="46800"/>
          <a:lstStyle/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max = A[0]; 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 пока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A[0]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– максимальный </a:t>
            </a:r>
            <a:endParaRPr lang="en-US" sz="2400" dirty="0">
              <a:solidFill>
                <a:srgbClr val="3333FF"/>
              </a:solidFill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 err="1">
                <a:latin typeface="Courier New" pitchFamily="49" charset="0"/>
              </a:rPr>
              <a:t>iMax</a:t>
            </a:r>
            <a:r>
              <a:rPr lang="en-US" sz="2400" dirty="0">
                <a:latin typeface="Courier New" pitchFamily="49" charset="0"/>
              </a:rPr>
              <a:t> = </a:t>
            </a:r>
            <a:r>
              <a:rPr lang="ru-RU" sz="2400" dirty="0">
                <a:latin typeface="Courier New" pitchFamily="49" charset="0"/>
              </a:rPr>
              <a:t>0</a:t>
            </a:r>
            <a:r>
              <a:rPr lang="en-US" sz="2400" dirty="0">
                <a:latin typeface="Courier New" pitchFamily="49" charset="0"/>
              </a:rPr>
              <a:t>;</a:t>
            </a:r>
            <a:endParaRPr lang="ru-RU" sz="2400" dirty="0"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for</a:t>
            </a:r>
            <a:r>
              <a:rPr lang="en-US" sz="2400" dirty="0">
                <a:latin typeface="Arial" charset="0"/>
              </a:rPr>
              <a:t> </a:t>
            </a:r>
            <a:r>
              <a:rPr lang="ru-RU" sz="2400" dirty="0">
                <a:latin typeface="Courier New" pitchFamily="49" charset="0"/>
              </a:rPr>
              <a:t>(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=</a:t>
            </a:r>
            <a:r>
              <a:rPr lang="ru-RU" sz="2400" dirty="0">
                <a:latin typeface="Courier New" pitchFamily="49" charset="0"/>
              </a:rPr>
              <a:t>1</a:t>
            </a:r>
            <a:r>
              <a:rPr lang="en-US" sz="2400" dirty="0">
                <a:latin typeface="Courier New" pitchFamily="49" charset="0"/>
              </a:rPr>
              <a:t>; 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&lt;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N; 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++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)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 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проверяем остальные</a:t>
            </a:r>
            <a:endParaRPr lang="en-US" sz="2400" dirty="0"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  if (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A[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] &gt;  max   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>
                <a:latin typeface="Courier New" pitchFamily="49" charset="0"/>
              </a:rPr>
              <a:t>) { 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 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нашли новый</a:t>
            </a:r>
            <a:endParaRPr lang="en-US" sz="2400" dirty="0"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    max = A[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];          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 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запомнить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A[</a:t>
            </a:r>
            <a:r>
              <a:rPr lang="en-US" sz="2400" dirty="0" err="1">
                <a:solidFill>
                  <a:srgbClr val="3333FF"/>
                </a:solidFill>
                <a:latin typeface="Courier New" pitchFamily="49" charset="0"/>
              </a:rPr>
              <a:t>i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] </a:t>
            </a:r>
            <a:endParaRPr lang="en-US" sz="2400" dirty="0">
              <a:latin typeface="Courier New" pitchFamily="49" charset="0"/>
            </a:endParaRP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    </a:t>
            </a:r>
            <a:r>
              <a:rPr lang="en-US" sz="2400" dirty="0" err="1">
                <a:latin typeface="Courier New" pitchFamily="49" charset="0"/>
              </a:rPr>
              <a:t>iMax</a:t>
            </a:r>
            <a:r>
              <a:rPr lang="en-US" sz="2400" dirty="0">
                <a:latin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</a:rPr>
              <a:t>i</a:t>
            </a:r>
            <a:r>
              <a:rPr lang="en-US" sz="2400" dirty="0">
                <a:latin typeface="Courier New" pitchFamily="49" charset="0"/>
              </a:rPr>
              <a:t>; </a:t>
            </a:r>
            <a:r>
              <a:rPr lang="ru-RU" sz="2400" dirty="0">
                <a:latin typeface="Courier New" pitchFamily="49" charset="0"/>
              </a:rPr>
              <a:t>    </a:t>
            </a:r>
            <a:r>
              <a:rPr lang="en-US" sz="2400" dirty="0">
                <a:latin typeface="Courier New" pitchFamily="49" charset="0"/>
              </a:rPr>
              <a:t>        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// </a:t>
            </a:r>
            <a:r>
              <a:rPr lang="ru-RU" sz="2400" dirty="0">
                <a:solidFill>
                  <a:srgbClr val="3333FF"/>
                </a:solidFill>
                <a:latin typeface="Courier New" pitchFamily="49" charset="0"/>
              </a:rPr>
              <a:t>запомнить </a:t>
            </a:r>
            <a:r>
              <a:rPr lang="en-US" sz="2400" dirty="0" err="1">
                <a:solidFill>
                  <a:srgbClr val="3333FF"/>
                </a:solidFill>
                <a:latin typeface="Courier New" pitchFamily="49" charset="0"/>
              </a:rPr>
              <a:t>i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 </a:t>
            </a:r>
          </a:p>
          <a:p>
            <a:pPr>
              <a:spcBef>
                <a:spcPct val="15000"/>
              </a:spcBef>
              <a:defRPr/>
            </a:pPr>
            <a:r>
              <a:rPr lang="en-US" sz="2400" dirty="0">
                <a:latin typeface="Courier New" pitchFamily="49" charset="0"/>
              </a:rPr>
              <a:t>    }</a:t>
            </a:r>
            <a:r>
              <a:rPr lang="en-US" sz="2400" dirty="0">
                <a:solidFill>
                  <a:srgbClr val="3333FF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3C65376A-7923-FB61-A353-F3BD585C1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012" y="942975"/>
            <a:ext cx="842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6213" indent="-1762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400">
                <a:solidFill>
                  <a:srgbClr val="3333FF"/>
                </a:solidFill>
              </a:rPr>
              <a:t>Дополнение: </a:t>
            </a:r>
            <a:r>
              <a:rPr lang="ru-RU" altLang="ru-RU" sz="2400" b="0"/>
              <a:t>как найти номер максимального элемента?</a:t>
            </a:r>
          </a:p>
        </p:txBody>
      </p:sp>
    </p:spTree>
    <p:extLst>
      <p:ext uri="{BB962C8B-B14F-4D97-AF65-F5344CB8AC3E}">
        <p14:creationId xmlns:p14="http://schemas.microsoft.com/office/powerpoint/2010/main" val="121105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2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29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2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829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29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29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829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829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29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8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82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8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0" grpId="0" build="p" animBg="1"/>
      <p:bldP spid="382981" grpId="0" build="p"/>
      <p:bldP spid="382994" grpId="0" animBg="1"/>
      <p:bldP spid="2" grpId="0" build="p" animBg="1"/>
      <p:bldP spid="5" grpId="0" build="p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197</Words>
  <Application>Microsoft Office PowerPoint</Application>
  <PresentationFormat>Широкоэкранный</PresentationFormat>
  <Paragraphs>25</Paragraphs>
  <Slides>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Courier New</vt:lpstr>
      <vt:lpstr>JetBrains Mono</vt:lpstr>
      <vt:lpstr>Тема Office</vt:lpstr>
      <vt:lpstr>123123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 M.</dc:creator>
  <cp:lastModifiedBy>Konstantin M.</cp:lastModifiedBy>
  <cp:revision>3</cp:revision>
  <dcterms:created xsi:type="dcterms:W3CDTF">2024-10-20T14:35:42Z</dcterms:created>
  <dcterms:modified xsi:type="dcterms:W3CDTF">2024-10-20T16:04:12Z</dcterms:modified>
</cp:coreProperties>
</file>